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31"/>
  </p:notesMasterIdLst>
  <p:sldIdLst>
    <p:sldId id="256" r:id="rId2"/>
    <p:sldId id="294" r:id="rId3"/>
    <p:sldId id="267" r:id="rId4"/>
    <p:sldId id="259" r:id="rId5"/>
    <p:sldId id="271" r:id="rId6"/>
    <p:sldId id="295" r:id="rId7"/>
    <p:sldId id="296" r:id="rId8"/>
    <p:sldId id="277" r:id="rId9"/>
    <p:sldId id="273" r:id="rId10"/>
    <p:sldId id="278" r:id="rId11"/>
    <p:sldId id="272" r:id="rId12"/>
    <p:sldId id="307" r:id="rId13"/>
    <p:sldId id="283" r:id="rId14"/>
    <p:sldId id="279" r:id="rId15"/>
    <p:sldId id="301" r:id="rId16"/>
    <p:sldId id="303" r:id="rId17"/>
    <p:sldId id="304" r:id="rId18"/>
    <p:sldId id="305" r:id="rId19"/>
    <p:sldId id="284" r:id="rId20"/>
    <p:sldId id="282" r:id="rId21"/>
    <p:sldId id="285" r:id="rId22"/>
    <p:sldId id="286" r:id="rId23"/>
    <p:sldId id="287" r:id="rId24"/>
    <p:sldId id="288" r:id="rId25"/>
    <p:sldId id="289" r:id="rId26"/>
    <p:sldId id="292" r:id="rId27"/>
    <p:sldId id="291" r:id="rId28"/>
    <p:sldId id="290" r:id="rId29"/>
    <p:sldId id="26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26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700" cap="none" dirty="0" err="1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п.г.т</a:t>
            </a:r>
            <a:r>
              <a:rPr lang="ru-RU" sz="2700" cap="none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. Богатые Сабы </a:t>
            </a:r>
            <a:r>
              <a:rPr lang="ru-RU" sz="2700" cap="none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ru-RU" sz="2700" cap="none" smtClean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2019г</a:t>
            </a:r>
            <a:r>
              <a:rPr lang="ru-RU" sz="2700" cap="none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.</a:t>
            </a:r>
            <a:br>
              <a:rPr lang="ru-RU" sz="2700" cap="none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86153" y="553443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1600" b="1" dirty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 «Сабинский детский сад общеразвивающего вида №3 «Шоколад» </a:t>
            </a:r>
            <a:r>
              <a:rPr lang="ru-RU" sz="1600" b="1" dirty="0" err="1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п.г.т</a:t>
            </a:r>
            <a:r>
              <a:rPr lang="ru-RU" sz="1600" b="1" dirty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. богатые Сабы Сабинского муниципального района Республики Татарстан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</a:t>
            </a: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6632"/>
            <a:ext cx="7992888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lnSpc>
                <a:spcPct val="115000"/>
              </a:lnSpc>
              <a:spcBef>
                <a:spcPts val="12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По парциальной программе музыкального воспитания «Ладушки» И. М. </a:t>
            </a:r>
            <a:r>
              <a:rPr lang="ru-RU" sz="2400" b="1" u="sng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Каплуновой</a:t>
            </a: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, И. А. </a:t>
            </a:r>
            <a:r>
              <a:rPr lang="ru-RU" sz="2400" b="1" u="sng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Новоскольцевой</a:t>
            </a:r>
            <a:r>
              <a:rPr lang="ru-RU" sz="2400" b="1" u="sng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 в раннем возрасте: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-274320" algn="just">
              <a:lnSpc>
                <a:spcPct val="115000"/>
              </a:lnSpc>
              <a:spcBef>
                <a:spcPts val="12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ребенок интересуется окружающими предметами, эмоционально вовлечен в действия с игрушками и другими предметами; 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-274320" algn="just">
              <a:lnSpc>
                <a:spcPct val="115000"/>
              </a:lnSpc>
              <a:spcBef>
                <a:spcPts val="12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использует специфические, культурно фиксированные предметные действия, знает назначение карандаша и умеет пользоваться им; 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-274320" algn="just">
              <a:lnSpc>
                <a:spcPct val="115000"/>
              </a:lnSpc>
              <a:spcBef>
                <a:spcPts val="12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искусства.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864106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гендерные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396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3717" y="116632"/>
            <a:ext cx="8136904" cy="6646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2000" b="1" u="sng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Целевые ориентиры по ЭРС:</a:t>
            </a:r>
            <a:endParaRPr lang="ru-RU" sz="20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1. Физически развитый, овладевший основными культурно-гигиеническими навыками.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2. Любознательный, активный.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3. Эмоционально отзывчивый.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4. Овладевший средствами общения и способами взаимодействия со взрослыми и сверстниками.</a:t>
            </a: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5. Способный управлять своим поведением и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планироватьсвои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 действия на основе первичных ценностных представлений, соблюдающий элементарные общепринятые нормы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иправила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 поведения.</a:t>
            </a: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6.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> Способный решать интеллектуальные и личностные задачи (проблемы), адекватные возрасту.</a:t>
            </a: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7.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> Имеющий первичные представления о себе, семье, обществе (ближайшем социуме), государстве (стране), мире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</a:rPr>
              <a:t>иприроде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>.</a:t>
            </a: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8. Овладевший универсальными предпосылками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учебнойдеятельности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: умениями работать по правилу и по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образцу,слушать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 взрослого и выполнять его инструкции.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274320" lvl="0" indent="270510" algn="just">
              <a:lnSpc>
                <a:spcPct val="115000"/>
              </a:lnSpc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9. Овладевший необходимыми умениями и навыками (речевыми, изобразительными, музыкальными, конструктивными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идр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., необходимыми для осуществления различных видов детской деятельности).</a:t>
            </a:r>
            <a:endParaRPr lang="ru-RU" sz="16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9132518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9916" y="404664"/>
            <a:ext cx="8280920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lvl="0" indent="36830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b="1" u="sng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Целевые ориентиры на этапе завершения дошкольного образования по обучению детей </a:t>
            </a:r>
            <a:r>
              <a:rPr lang="ru-RU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 русскому языку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: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342900" marR="12700" lvl="0" indent="-342900" algn="just">
              <a:lnSpc>
                <a:spcPct val="115000"/>
              </a:lnSpc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Ребёнок проявляет уважение к людям другой национальности, к их культурным ценностям;</a:t>
            </a:r>
          </a:p>
          <a:p>
            <a:pPr marL="342900" marR="12700" lvl="0" indent="-342900" algn="just">
              <a:lnSpc>
                <a:spcPct val="115000"/>
              </a:lnSpc>
              <a:buClr>
                <a:srgbClr val="000000"/>
              </a:buClr>
              <a:buSzPts val="1150"/>
              <a:buFont typeface="+mj-lt"/>
              <a:buAutoNum type="arabicPeriod"/>
              <a:tabLst>
                <a:tab pos="457835" algn="l"/>
              </a:tabLs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Ребёнок понимает речь на русском языке, в пределах изученных тем, задаёт вопросы на русском языке;</a:t>
            </a:r>
            <a:endParaRPr lang="ru-RU" sz="1600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342900" marR="12700" lvl="0" indent="-342900" algn="just">
              <a:lnSpc>
                <a:spcPct val="115000"/>
              </a:lnSpc>
              <a:buClr>
                <a:srgbClr val="000000"/>
              </a:buClr>
              <a:buSzPts val="1150"/>
              <a:buFont typeface="+mj-lt"/>
              <a:buAutoNum type="arabicPeriod"/>
              <a:tabLst>
                <a:tab pos="46101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 ребёнка формируется мотивация к дальнейшему обучению русскому  языку на этапе школьного обучения;</a:t>
            </a:r>
            <a:endParaRPr lang="ru-RU" sz="1600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Clr>
                <a:srgbClr val="000000"/>
              </a:buClr>
              <a:buSzPts val="1150"/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/>
                <a:ea typeface="Arial Unicode MS"/>
                <a:cs typeface="Times New Roman"/>
              </a:rPr>
              <a:t>У ребёнка формируется желание общаться на русском языке со сверстниками и взрослыми</a:t>
            </a:r>
            <a:endParaRPr lang="ru-RU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2050" name="Picture 2" descr="https://avatars.mds.yandex.net/get-districts/398364/2a0000016c6bcef1049f318153df4654da50/optim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228" y="3501008"/>
            <a:ext cx="4104456" cy="271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225272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756084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По парциальной программе музыкального воспитания «Ладушки» И. М.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Каплуновой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, И. А.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Новоскольцевой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: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сформирована эмоциональная отзывчивость на музыку; 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сформировано умение передавать выразительные музыкальные образы;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ребенок восприимчив на передачу в пении, движении основных средств выразительности музыкальных произведений; сформированы двигательные навыки и качества (координация, ловкость и точность движений, пластичность); </a:t>
            </a:r>
            <a:endParaRPr lang="ru-RU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- ребенок умеет передавать игровые образы, используя песенные, танцевальные импровизации</a:t>
            </a:r>
            <a:r>
              <a:rPr lang="ru-RU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; проявляет активность, самостоятельность, творчество в разных видах музыкальной деятельности.</a:t>
            </a:r>
            <a:endParaRPr lang="ru-RU" dirty="0">
              <a:solidFill>
                <a:srgbClr val="002060"/>
              </a:solidFill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3074" name="Picture 2" descr="https://im0-tub-ru.yandex.net/i?id=83afc480ae995ea8a2f54a2d5badba13&amp;n=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4018175"/>
            <a:ext cx="3248025" cy="211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44141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Содержательный раздел </a:t>
            </a:r>
            <a:r>
              <a:rPr lang="ru-RU" dirty="0" smtClean="0">
                <a:solidFill>
                  <a:srgbClr val="002060"/>
                </a:solidFill>
              </a:rPr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 В него входит: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- описание образовательной деятельности в соответствии с направлениями развития ребенка, представленными в пяти образовательных областях,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</a:rPr>
              <a:t>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</a:t>
            </a: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- описание вариативных форм, способов, методов и средств реализации программы;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Коррекционная </a:t>
            </a:r>
            <a:r>
              <a:rPr lang="ru-RU" dirty="0">
                <a:solidFill>
                  <a:srgbClr val="002060"/>
                </a:solidFill>
              </a:rPr>
              <a:t>и развивающая </a:t>
            </a:r>
            <a:r>
              <a:rPr lang="ru-RU" dirty="0" smtClean="0">
                <a:solidFill>
                  <a:srgbClr val="002060"/>
                </a:solidFill>
              </a:rPr>
              <a:t>работа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594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Нормативно- правовая база  документов, регламентирующих функционирование системы дошкольного образования в РФ: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85733"/>
            <a:ext cx="8352928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Федеральный закон от 29.12. 2012 г. № 273-ФЗ «Об образовании в Российской Федерации»;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Приказ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Минобрнауки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 России от17.10.2013 г. № 1155 «Об утверждении федерального государственного образовательного стандарта дошкольного образования»;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Комментарии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Минобрнауки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России к ФГОС дошкольного образования от 28.02.2014 г. № 08-249;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Приказ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Минобрнауки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России от 30.08.2013 г.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Приказ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Минобрнауки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России от 28.12.2010 г. № 2106 «Об утверждении и введении в действие федеральных требований к образовательным учреждениям в части охраны здоровья обучающихся, воспитанников;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Письмо </a:t>
            </a:r>
            <a:r>
              <a:rPr lang="ru-RU" sz="1600" dirty="0" err="1" smtClean="0">
                <a:effectLst/>
                <a:latin typeface="Times New Roman"/>
                <a:ea typeface="Times New Roman"/>
              </a:rPr>
              <a:t>Минобрнауки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 России от 07.06.2013 г. № «ИР-535/07 «О коррекционном и инклюзивном образовании детей»;</a:t>
            </a:r>
          </a:p>
          <a:p>
            <a:pPr marL="342900" marR="127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Постановление Главного государственного санитарного врача РФ от 15.05.2013 г. № 26 «Санитарно- эпидемиологические требования к устройству, содержанию и организации режима работы дошкольных образовательных организаций» </a:t>
            </a:r>
          </a:p>
          <a:p>
            <a:pPr marL="457200" marR="1270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/>
                <a:ea typeface="Times New Roman"/>
              </a:rPr>
              <a:t>( СанПиН 2.4.1.3049-13) и др.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4049177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Задачи физического развития: </a:t>
            </a:r>
            <a:endParaRPr lang="ru-RU" dirty="0" smtClean="0">
              <a:solidFill>
                <a:srgbClr val="002060"/>
              </a:solidFill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Оздоровительные: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Образовательные: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Воспитательные:</a:t>
            </a: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Основные направления работы по физическому развитию детей в дошкольном учреждении:</a:t>
            </a:r>
            <a:endParaRPr lang="ru-RU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Становление целенаправленности и </a:t>
            </a:r>
            <a:r>
              <a:rPr lang="ru-RU" dirty="0" err="1" smtClean="0">
                <a:solidFill>
                  <a:srgbClr val="002060"/>
                </a:solidFill>
              </a:rPr>
              <a:t>саморегуляции</a:t>
            </a:r>
            <a:r>
              <a:rPr lang="ru-RU" dirty="0" smtClean="0">
                <a:solidFill>
                  <a:srgbClr val="002060"/>
                </a:solidFill>
              </a:rPr>
              <a:t> в двигательной сфере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Основная цель: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позитивная социализация детей дошкольного возраста; приобщение детей к </a:t>
            </a:r>
            <a:r>
              <a:rPr lang="ru-RU" sz="1200" dirty="0" err="1" smtClean="0">
                <a:solidFill>
                  <a:srgbClr val="002060"/>
                </a:solidFill>
              </a:rPr>
              <a:t>социокультурным</a:t>
            </a:r>
            <a:r>
              <a:rPr lang="ru-RU" sz="1200" dirty="0" smtClean="0">
                <a:solidFill>
                  <a:srgbClr val="002060"/>
                </a:solidFill>
              </a:rPr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Задачи социально-коммуникативного развития по ФГОС ДО: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Становление самостоятельности, целенаправленности и </a:t>
            </a:r>
            <a:r>
              <a:rPr lang="ru-RU" sz="1200" dirty="0" err="1" smtClean="0">
                <a:solidFill>
                  <a:srgbClr val="002060"/>
                </a:solidFill>
              </a:rPr>
              <a:t>саморегуляции</a:t>
            </a:r>
            <a:r>
              <a:rPr lang="ru-RU" sz="1200" dirty="0" smtClean="0">
                <a:solidFill>
                  <a:srgbClr val="002060"/>
                </a:solidFill>
              </a:rPr>
              <a:t> собственных действий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Социализация, развитие общения, нравственное воспитание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Ребёнок в семье и сообществе, патриотическое воспитание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Самообслуживание, самостоятельность, трудовое воспитание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Формирование основ безопасности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Основная цель: </a:t>
            </a:r>
            <a:r>
              <a:rPr lang="ru-RU" sz="1200" dirty="0" smtClean="0">
                <a:solidFill>
                  <a:srgbClr val="002060"/>
                </a:solidFill>
              </a:rPr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Задачи речевого развития по ФГОС ДО: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Обогащение активного словаря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речевого творчества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Основные направления работы по развитию речи детей в дошкольном учреждении: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Развитие словаря</a:t>
            </a:r>
            <a:r>
              <a:rPr lang="ru-RU" sz="1200" dirty="0" smtClean="0">
                <a:solidFill>
                  <a:srgbClr val="002060"/>
                </a:solidFill>
              </a:rPr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Воспитание звуковой культуры речи</a:t>
            </a:r>
            <a:r>
              <a:rPr lang="ru-RU" sz="1200" dirty="0" smtClean="0">
                <a:solidFill>
                  <a:srgbClr val="002060"/>
                </a:solidFill>
              </a:rPr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Воспитание интереса и любви к чтению, развитие литературной речи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Развитие связной речи</a:t>
            </a:r>
            <a:r>
              <a:rPr lang="ru-RU" sz="1200" dirty="0" smtClean="0">
                <a:solidFill>
                  <a:srgbClr val="002060"/>
                </a:solidFill>
              </a:rPr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Практическое овладение воспитанниками нормами речи </a:t>
            </a:r>
            <a:r>
              <a:rPr lang="ru-RU" sz="1200" dirty="0" smtClean="0">
                <a:solidFill>
                  <a:srgbClr val="002060"/>
                </a:solidFill>
              </a:rPr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Формирование грамматического строя речи</a:t>
            </a:r>
            <a:r>
              <a:rPr lang="ru-RU" sz="1200" dirty="0" smtClean="0">
                <a:solidFill>
                  <a:srgbClr val="002060"/>
                </a:solidFill>
              </a:rPr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>
                <a:solidFill>
                  <a:srgbClr val="002060"/>
                </a:solidFill>
              </a:rPr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Основная цель: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Задачи познавательного развития по ФГОС ДО: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>
                <a:solidFill>
                  <a:srgbClr val="002060"/>
                </a:solidFill>
              </a:rPr>
              <a:t>социокультурных</a:t>
            </a:r>
            <a:r>
              <a:rPr lang="ru-RU" sz="1200" dirty="0" smtClean="0">
                <a:solidFill>
                  <a:srgbClr val="002060"/>
                </a:solidFill>
              </a:rPr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Развитие познавательно-исследовательской деятельности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Приобщение к </a:t>
            </a:r>
            <a:r>
              <a:rPr lang="ru-RU" sz="1200" i="1" dirty="0" err="1" smtClean="0">
                <a:solidFill>
                  <a:srgbClr val="002060"/>
                </a:solidFill>
              </a:rPr>
              <a:t>социокультурным</a:t>
            </a:r>
            <a:r>
              <a:rPr lang="ru-RU" sz="1200" i="1" dirty="0" smtClean="0">
                <a:solidFill>
                  <a:srgbClr val="002060"/>
                </a:solidFill>
              </a:rPr>
              <a:t> ценностям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Формирование элементарных математических представлений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Ознакомление с миром природы</a:t>
            </a:r>
            <a:endParaRPr lang="ru-RU" sz="1200" dirty="0" smtClean="0">
              <a:solidFill>
                <a:srgbClr val="002060"/>
              </a:solidFill>
            </a:endParaRPr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Основная цель: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Задачи художественно-эстетического развития по ФГОС ДО: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Восприятие музыки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Основные направления работы по художественно-эстетическому развитию 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</a:rPr>
              <a:t>детей в дошкольном учреждении: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Приобщение к искусству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Изобразительная деятельность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Конструктивно-модельная  деятельность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1200" i="1" dirty="0" smtClean="0">
                <a:solidFill>
                  <a:srgbClr val="002060"/>
                </a:solidFill>
              </a:rPr>
              <a:t>Музыкальная  деятельность</a:t>
            </a: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Содержание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организационного раздел</a:t>
            </a:r>
            <a:r>
              <a:rPr lang="ru-RU" sz="3200" b="1" dirty="0" smtClean="0"/>
              <a:t>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Организационный раздел включает в себя:</a:t>
            </a:r>
          </a:p>
          <a:p>
            <a:pPr>
              <a:buFontTx/>
              <a:buChar char="-"/>
            </a:pPr>
            <a:r>
              <a:rPr lang="ru-RU" dirty="0"/>
              <a:t>- </a:t>
            </a:r>
            <a:r>
              <a:rPr lang="ru-RU" dirty="0" smtClean="0">
                <a:solidFill>
                  <a:srgbClr val="002060"/>
                </a:solidFill>
              </a:rPr>
              <a:t>описание </a:t>
            </a:r>
            <a:r>
              <a:rPr lang="ru-RU" dirty="0">
                <a:solidFill>
                  <a:srgbClr val="002060"/>
                </a:solidFill>
              </a:rPr>
              <a:t>материально-технического обеспечения Программы, обеспеченности методическими материалами и средствами обучения и </a:t>
            </a:r>
            <a:r>
              <a:rPr lang="ru-RU" dirty="0" smtClean="0">
                <a:solidFill>
                  <a:srgbClr val="002060"/>
                </a:solidFill>
              </a:rPr>
              <a:t>воспитания;</a:t>
            </a:r>
          </a:p>
          <a:p>
            <a:pPr>
              <a:buFontTx/>
              <a:buChar char="-"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002060"/>
                </a:solidFill>
              </a:rPr>
              <a:t>распорядок </a:t>
            </a:r>
            <a:r>
              <a:rPr lang="ru-RU" dirty="0">
                <a:solidFill>
                  <a:srgbClr val="002060"/>
                </a:solidFill>
              </a:rPr>
              <a:t>и режим </a:t>
            </a:r>
            <a:r>
              <a:rPr lang="ru-RU" dirty="0" smtClean="0">
                <a:solidFill>
                  <a:srgbClr val="002060"/>
                </a:solidFill>
              </a:rPr>
              <a:t>дня;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собенности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традиционных событий, праздников,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мероприятий;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- особенности </a:t>
            </a:r>
            <a:r>
              <a:rPr lang="ru-RU" dirty="0">
                <a:solidFill>
                  <a:srgbClr val="002060"/>
                </a:solidFill>
                <a:latin typeface="Times New Roman"/>
              </a:rPr>
              <a:t>организации развивающей предметно-пространственной </a:t>
            </a: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среды;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/>
              </a:rPr>
              <a:t>финансовые условия.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252520" cy="11430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Контактная информация: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/>
              <a:t>Юридический и почтовый адрес:</a:t>
            </a:r>
            <a:r>
              <a:rPr lang="ru-RU" dirty="0" smtClean="0"/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422060, РФ, РТ, Сабинский район,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п.г.т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Богатые Сабы, ул.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Тынычлык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дом 45.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Телефоны: </a:t>
            </a:r>
            <a:r>
              <a:rPr lang="ru-RU" dirty="0" smtClean="0"/>
              <a:t>8 (843) 622-26-82</a:t>
            </a: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/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077798" cy="5643578"/>
          </a:xfrm>
        </p:spPr>
        <p:txBody>
          <a:bodyPr>
            <a:normAutofit lnSpcReduction="10000"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/>
              <a:t> 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разработана с учетом примерной основной образовательной программы дошкольного образования (одобрена федеральным УМО по общему образованию 20 мая 2015 г.) и образовательной программы дошкольного образования «От рождения до школы» под редакцией Н.Е.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Т.С. Комаровой, М.А. Васильевой (далее - ОП ДО «От рождения до школы»), ФГОС ДО, утвержденного приказом МО и Н РТ от 17.10.2013 № 1155 и Региональной программой ДО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51920" y="1628800"/>
            <a:ext cx="4572000" cy="48705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Verdana"/>
                <a:ea typeface="Times New Roman"/>
                <a:cs typeface="Times New Roman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повышение социального статуса дошкольного образования;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государством равенства возможностей для каждого ребёнка в получении качественного дошкольного образования;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государственных гарантий уровня  и качества дошкольного образования на основе единства обязательных требований к условиям реализации образовательных программ, их структуре и результатам освоения;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сохранение единства образовательного пространства РФ относительно уровня дошкольного образования</a:t>
            </a:r>
            <a:endParaRPr lang="ru-RU" sz="1600" dirty="0">
              <a:solidFill>
                <a:srgbClr val="002060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214422"/>
            <a:ext cx="7819232" cy="537381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охрана и укрепление психофизического здоровья детей, в том числе их эмоциональное благополучие;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преемственности   целей, задач и  содержания образования 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объединение обучения и воспитания в целостный образовательный процесс на основе духовно-нравственных и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социокультурых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вариативности и разнообразия содержания Программ и организационных форм дошкольного образования;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формирование социокультурной среды соответствующей возрастным и индивидуальным, биологическим и физическим особенностям детей;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Calibri"/>
              </a:rPr>
              <a:t>- обеспечение психолого-педагогической  поддержки семьи, повышение компетентности семьи в вопросах развития и образования, охраны и укрепления здоровья детей.</a:t>
            </a:r>
            <a:endParaRPr lang="ru-RU" sz="2000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lvl="3"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3399" y="836712"/>
            <a:ext cx="7992888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002060"/>
                </a:solidFill>
                <a:latin typeface="Times New Roman"/>
                <a:ea typeface="Calibri"/>
                <a:cs typeface="Calibri"/>
              </a:rPr>
              <a:t>Часть Программы, формируемая участниками образовательных отношений, разработана с учетом следующей парциальной программы:</a:t>
            </a:r>
            <a:endParaRPr lang="ru-RU" sz="2800" b="1" dirty="0">
              <a:solidFill>
                <a:srgbClr val="002060"/>
              </a:solidFill>
              <a:latin typeface="Calibri"/>
              <a:ea typeface="Calibri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Cambria"/>
              </a:rPr>
              <a:t>Р.К.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Cambria"/>
              </a:rPr>
              <a:t>Шаехова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Cambria"/>
              </a:rPr>
              <a:t>. «Региональная программа дошкольного образования» - Казань, 2012.</a:t>
            </a:r>
            <a:endParaRPr lang="ru-RU" sz="2000" dirty="0">
              <a:solidFill>
                <a:srgbClr val="002060"/>
              </a:solidFill>
              <a:latin typeface="Cambria"/>
              <a:ea typeface="Times New Roman"/>
              <a:cs typeface="Cambria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В Программе отражено содержание образования детей от 3 до 7 лет, формируемое участниками образовательного процесса с учетом климатических, национально-культурных, демографических, социально-экономических и социокультурных условий Республики Татарстан.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sz="2000" u="sng" dirty="0">
                <a:solidFill>
                  <a:srgbClr val="002060"/>
                </a:solidFill>
                <a:latin typeface="Times New Roman"/>
                <a:ea typeface="Times New Roman"/>
              </a:rPr>
              <a:t>Цель: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 всестороннее физическое, социально-личностное, познавательно-речевое, художественно-эстетическое развитие, обогащение детского развития посредством приобщения к истокам национальной культуры, краеведения, изучения татарского (русского) языка. </a:t>
            </a:r>
            <a:endParaRPr lang="ru-RU" sz="2000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8599468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272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2. Парциальная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программа «Ладушки: Программа всестороннего музыкального  воспитания и образования» (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Times New Roman"/>
              </a:rPr>
              <a:t>Каплунова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И.М., 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Times New Roman"/>
              </a:rPr>
              <a:t>Новоскольцева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 И.А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.).</a:t>
            </a:r>
            <a:endParaRPr lang="ru-RU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Aft>
                <a:spcPts val="0"/>
              </a:spcAft>
            </a:pPr>
            <a:r>
              <a:rPr lang="ru-RU" b="1" u="sng" dirty="0" smtClean="0">
                <a:solidFill>
                  <a:srgbClr val="002060"/>
                </a:solidFill>
                <a:latin typeface="Times New Roman"/>
                <a:ea typeface="Times New Roman"/>
              </a:rPr>
              <a:t>Цель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 музыкально-творческое развитие детей в процессе различных видов музыкальной деятельности: музыкально- ритмических движений, инструментального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</a:rPr>
              <a:t>музицирования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</a:rPr>
              <a:t>, пения, слушания музыки, музыкально-игровой деятельности (плясок, игр, хороводов).</a:t>
            </a:r>
            <a:endParaRPr lang="ru-RU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Пособие для родителей детей старшего дошкольного возраста &amp;quot;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48880"/>
            <a:ext cx="5113638" cy="401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294853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692</TotalTime>
  <Words>3305</Words>
  <Application>Microsoft Office PowerPoint</Application>
  <PresentationFormat>Экран (4:3)</PresentationFormat>
  <Paragraphs>269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   Краткая презентация основной образовательной программы дошкольного образования  п.г.т. Богатые Сабы , 2019г.  </vt:lpstr>
      <vt:lpstr>Презентация PowerPoint</vt:lpstr>
      <vt:lpstr> </vt:lpstr>
      <vt:lpstr>Цель образовательной программы:</vt:lpstr>
      <vt:lpstr>Задачи программы:</vt:lpstr>
      <vt:lpstr>Презентация PowerPoint</vt:lpstr>
      <vt:lpstr>Презентация PowerPoint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Презентация PowerPoint</vt:lpstr>
      <vt:lpstr>Целевые ориентиры  на этапе завершения дошкольного образования: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1</cp:lastModifiedBy>
  <cp:revision>146</cp:revision>
  <dcterms:created xsi:type="dcterms:W3CDTF">2013-12-24T12:41:12Z</dcterms:created>
  <dcterms:modified xsi:type="dcterms:W3CDTF">2020-07-15T07:17:13Z</dcterms:modified>
</cp:coreProperties>
</file>